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CC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15" autoAdjust="0"/>
    <p:restoredTop sz="94660"/>
  </p:normalViewPr>
  <p:slideViewPr>
    <p:cSldViewPr>
      <p:cViewPr varScale="1">
        <p:scale>
          <a:sx n="80" d="100"/>
          <a:sy n="80" d="100"/>
        </p:scale>
        <p:origin x="-1070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59F76CD3-5DA8-4CE2-8442-895944643D3B}" type="datetimeFigureOut">
              <a:rPr lang="zh-TW" altLang="en-US"/>
              <a:pPr>
                <a:defRPr/>
              </a:pPr>
              <a:t>2013/3/30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  <a:endParaRPr lang="zh-TW" altLang="en-US" noProof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9F2D3208-9BBC-475E-95C5-3481CB99906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7411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82C34A5-568F-4684-91CD-23156DCE1907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5" name="矩形 18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6" name="矩形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7" name="矩形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0" name="矩形 11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1" name="直線接點 6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2" name="矩形 9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latin typeface="+mn-lt"/>
              <a:ea typeface="+mn-ea"/>
            </a:endParaRPr>
          </a:p>
        </p:txBody>
      </p:sp>
      <p:sp>
        <p:nvSpPr>
          <p:cNvPr id="13" name="橢圓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TW" altLang="en-US" smtClean="0"/>
              <a:t>按一下以編輯母片副標題樣式</a:t>
            </a:r>
            <a:endParaRPr 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5" name="日期版面配置區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74E420-E9F6-4163-9CC5-79917D2D0C1D}" type="datetimeFigureOut">
              <a:rPr lang="zh-TW" altLang="en-US"/>
              <a:pPr>
                <a:defRPr/>
              </a:pPr>
              <a:t>2013/3/30</a:t>
            </a:fld>
            <a:endParaRPr lang="zh-TW" altLang="en-US"/>
          </a:p>
        </p:txBody>
      </p:sp>
      <p:sp>
        <p:nvSpPr>
          <p:cNvPr id="16" name="頁尾版面配置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7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 smtClean="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9A1C7DDF-1596-40A2-8041-CF9C5049708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 advTm="1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F34D19-C10B-45C9-AD1A-F09D384161E8}" type="datetimeFigureOut">
              <a:rPr lang="zh-TW" altLang="en-US"/>
              <a:pPr>
                <a:defRPr/>
              </a:pPr>
              <a:t>2013/3/30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8BE65-28A4-4317-AA6A-D29C2833465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 advTm="1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5" name="矩形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6" name="矩形 8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7" name="矩形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8" name="矩形 10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9" name="矩形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latin typeface="+mn-lt"/>
              <a:ea typeface="+mn-ea"/>
            </a:endParaRPr>
          </a:p>
        </p:txBody>
      </p:sp>
      <p:sp>
        <p:nvSpPr>
          <p:cNvPr id="10" name="直線接點 12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1" name="橢圓 13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12" name="橢圓 14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3" name="投影片編號版面配置區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7834CF-EA36-4324-841D-5EEA969AEF8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14" name="日期版面配置區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C9BC7-6F70-4877-813E-CF7A1B97D7D0}" type="datetimeFigureOut">
              <a:rPr lang="zh-TW" altLang="en-US"/>
              <a:pPr>
                <a:defRPr/>
              </a:pPr>
              <a:t>2013/3/30</a:t>
            </a:fld>
            <a:endParaRPr lang="zh-TW" altLang="en-US"/>
          </a:p>
        </p:txBody>
      </p:sp>
      <p:sp>
        <p:nvSpPr>
          <p:cNvPr id="15" name="頁尾版面配置區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 advTm="1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29BCF-12A3-4AB5-81A0-3FD9D8C60B59}" type="datetimeFigureOut">
              <a:rPr lang="zh-TW" altLang="en-US"/>
              <a:pPr>
                <a:defRPr/>
              </a:pPr>
              <a:t>2013/3/30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3EC3A5-174A-4F6B-8507-784AAB52837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 advTm="1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5" name="矩形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6" name="矩形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7" name="矩形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8" name="矩形 18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9" name="矩形 11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0" name="矩形 12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1" name="矩形 13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latin typeface="+mn-lt"/>
              <a:ea typeface="+mn-ea"/>
            </a:endParaRPr>
          </a:p>
        </p:txBody>
      </p:sp>
      <p:sp>
        <p:nvSpPr>
          <p:cNvPr id="12" name="直線接點 7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3" name="橢圓 9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14" name="橢圓 10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5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6" name="日期版面配置區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685C4-6F20-43DD-AEDF-AA7AE17BAB90}" type="datetimeFigureOut">
              <a:rPr lang="zh-TW" altLang="en-US"/>
              <a:pPr>
                <a:defRPr/>
              </a:pPr>
              <a:t>2013/3/30</a:t>
            </a:fld>
            <a:endParaRPr lang="zh-TW" altLang="en-US"/>
          </a:p>
        </p:txBody>
      </p:sp>
      <p:sp>
        <p:nvSpPr>
          <p:cNvPr id="17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 smtClean="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22A2952A-51DF-4ADF-9FF1-A381C5775E8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 advTm="1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線接點 7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0" name="內容版面配置區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2" name="內容版面配置區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6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D81ED7-3BDE-4461-86DE-3641BE0C38E5}" type="datetimeFigureOut">
              <a:rPr lang="zh-TW" altLang="en-US"/>
              <a:pPr>
                <a:defRPr/>
              </a:pPr>
              <a:t>2013/3/30</a:t>
            </a:fld>
            <a:endParaRPr lang="zh-TW" altLang="en-US"/>
          </a:p>
        </p:txBody>
      </p:sp>
      <p:sp>
        <p:nvSpPr>
          <p:cNvPr id="7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6331F-FADA-4517-926D-ACE3ECC7BA3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 advTm="1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接點 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8" name="矩形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9" name="矩形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0" name="矩形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1" name="矩形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2" name="矩形 10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4" name="直線接點 14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5" name="矩形 1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latin typeface="+mn-lt"/>
              <a:ea typeface="+mn-ea"/>
            </a:endParaRPr>
          </a:p>
        </p:txBody>
      </p:sp>
      <p:sp>
        <p:nvSpPr>
          <p:cNvPr id="16" name="橢圓 24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17" name="橢圓 2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4" name="內容版面配置區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26" name="內容版面配置區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23" name="標題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8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50A761-D6EE-4E70-92AE-E4499F310DF4}" type="datetimeFigureOut">
              <a:rPr lang="zh-TW" altLang="en-US"/>
              <a:pPr>
                <a:defRPr/>
              </a:pPr>
              <a:t>2013/3/30</a:t>
            </a:fld>
            <a:endParaRPr lang="zh-TW" altLang="en-US"/>
          </a:p>
        </p:txBody>
      </p:sp>
      <p:sp>
        <p:nvSpPr>
          <p:cNvPr id="19" name="頁尾版面配置區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20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CD6B3ADD-4E47-4529-B90A-99CC4C3D2F9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 advTm="1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86893-E7BA-489B-B3ED-5F3A9EE4594D}" type="datetimeFigureOut">
              <a:rPr lang="zh-TW" altLang="en-US"/>
              <a:pPr>
                <a:defRPr/>
              </a:pPr>
              <a:t>2013/3/30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9BEF9-CCF6-45CF-893A-71CF1956751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p:transition advClick="0" advTm="1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3" name="矩形 7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4" name="矩形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5" name="矩形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6" name="矩形 4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7" name="矩形 5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latin typeface="+mn-lt"/>
              <a:ea typeface="+mn-ea"/>
            </a:endParaRPr>
          </a:p>
        </p:txBody>
      </p:sp>
      <p:sp>
        <p:nvSpPr>
          <p:cNvPr id="8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2DB67-AA27-4BD5-86E2-0C211CE48876}" type="datetimeFigureOut">
              <a:rPr lang="zh-TW" altLang="en-US"/>
              <a:pPr>
                <a:defRPr/>
              </a:pPr>
              <a:t>2013/3/30</a:t>
            </a:fld>
            <a:endParaRPr lang="zh-TW" altLang="en-US"/>
          </a:p>
        </p:txBody>
      </p:sp>
      <p:sp>
        <p:nvSpPr>
          <p:cNvPr id="9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0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6438205-8DC2-41B6-85C4-91A2BD92832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p:transition advClick="0" advTm="1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18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6" name="矩形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7" name="矩形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8" name="矩形 15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9" name="矩形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0" name="矩形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11" name="矩形 7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latin typeface="+mn-lt"/>
              <a:ea typeface="+mn-ea"/>
            </a:endParaRPr>
          </a:p>
        </p:txBody>
      </p:sp>
      <p:sp>
        <p:nvSpPr>
          <p:cNvPr id="12" name="直線接點 8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3" name="橢圓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14" name="橢圓 10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15" name="矩形 20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0" name="內容版面配置區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6" name="投影片編號版面配置區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 smtClean="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DDA63601-8580-4BBD-95F2-7E2424E0271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17" name="日期版面配置區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C11F2-A04D-4D7D-B334-5A108D08131E}" type="datetimeFigureOut">
              <a:rPr lang="zh-TW" altLang="en-US"/>
              <a:pPr>
                <a:defRPr/>
              </a:pPr>
              <a:t>2013/3/30</a:t>
            </a:fld>
            <a:endParaRPr lang="zh-TW" altLang="en-US"/>
          </a:p>
        </p:txBody>
      </p:sp>
      <p:sp>
        <p:nvSpPr>
          <p:cNvPr id="18" name="頁尾版面配置區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 advTm="1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線接點 20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6" name="矩形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7" name="矩形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8" name="矩形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9" name="矩形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latin typeface="+mn-lt"/>
              <a:ea typeface="+mn-ea"/>
            </a:endParaRPr>
          </a:p>
        </p:txBody>
      </p:sp>
      <p:sp>
        <p:nvSpPr>
          <p:cNvPr id="10" name="矩形 1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1" name="矩形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12" name="矩形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latin typeface="+mn-lt"/>
              <a:ea typeface="+mn-ea"/>
            </a:endParaRPr>
          </a:p>
        </p:txBody>
      </p:sp>
      <p:sp>
        <p:nvSpPr>
          <p:cNvPr id="13" name="橢圓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14" name="橢圓 12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15" name="矩形 21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6" name="投影片編號版面配置區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97F115-9570-4A3A-975E-790AF348824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17" name="日期版面配置區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AD7432-D535-49AC-9BC4-DED26B6E7D40}" type="datetimeFigureOut">
              <a:rPr lang="zh-TW" altLang="en-US"/>
              <a:pPr>
                <a:defRPr/>
              </a:pPr>
              <a:t>2013/3/30</a:t>
            </a:fld>
            <a:endParaRPr lang="zh-TW" altLang="en-US"/>
          </a:p>
        </p:txBody>
      </p:sp>
      <p:sp>
        <p:nvSpPr>
          <p:cNvPr id="18" name="頁尾版面配置區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</p:cSld>
  <p:clrMapOvr>
    <a:masterClrMapping/>
  </p:clrMapOvr>
  <p:transition advClick="0" advTm="1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rgbClr val="FFFFFF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648761B-0738-4C1A-8BF6-5FE76BE2933C}" type="datetimeFigureOut">
              <a:rPr lang="zh-TW" altLang="en-US"/>
              <a:pPr>
                <a:defRPr/>
              </a:pPr>
              <a:t>2013/3/30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FFFFF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latin typeface="+mn-lt"/>
              <a:ea typeface="+mn-ea"/>
            </a:endParaRP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2" name="橢圓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15" name="橢圓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smtClean="0">
                <a:solidFill>
                  <a:schemeClr val="accent3">
                    <a:shade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CB540BB-38BF-4E54-983C-70270AA4C37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1038" name="標題版面配置區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smtClean="0"/>
          </a:p>
        </p:txBody>
      </p:sp>
      <p:sp>
        <p:nvSpPr>
          <p:cNvPr id="1039" name="文字版面配置區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ransition advClick="0" advTm="1000"/>
  <p:txStyles>
    <p:titleStyle>
      <a:lvl1pPr algn="ctr" rtl="0" fontAlgn="base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微軟正黑體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微軟正黑體"/>
          <a:cs typeface="微軟正黑體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微軟正黑體"/>
          <a:cs typeface="微軟正黑體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微軟正黑體"/>
          <a:cs typeface="微軟正黑體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微軟正黑體"/>
          <a:cs typeface="微軟正黑體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微軟正黑體"/>
          <a:cs typeface="微軟正黑體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微軟正黑體"/>
          <a:cs typeface="微軟正黑體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微軟正黑體"/>
          <a:cs typeface="微軟正黑體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微軟正黑體"/>
          <a:cs typeface="微軟正黑體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3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87450" y="2708275"/>
            <a:ext cx="7056438" cy="3241675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zh-TW" altLang="en-US" sz="3600" dirty="0" smtClean="0">
                <a:solidFill>
                  <a:schemeClr val="tx1"/>
                </a:solidFill>
                <a:latin typeface="+mj-ea"/>
                <a:ea typeface="+mj-ea"/>
              </a:rPr>
              <a:t>作者</a:t>
            </a:r>
            <a:endParaRPr lang="en-US" altLang="zh-TW" sz="3600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altLang="zh-TW" sz="3600" dirty="0" smtClean="0">
                <a:solidFill>
                  <a:schemeClr val="tx1"/>
                </a:solidFill>
                <a:latin typeface="+mj-ea"/>
                <a:ea typeface="+mj-ea"/>
              </a:rPr>
              <a:t>5</a:t>
            </a:r>
            <a:r>
              <a:rPr lang="zh-TW" altLang="en-US" sz="3600" dirty="0" smtClean="0">
                <a:solidFill>
                  <a:schemeClr val="tx1"/>
                </a:solidFill>
                <a:latin typeface="+mj-ea"/>
                <a:ea typeface="+mj-ea"/>
              </a:rPr>
              <a:t>年</a:t>
            </a:r>
            <a:r>
              <a:rPr lang="en-US" altLang="zh-TW" sz="3600" dirty="0" smtClean="0">
                <a:solidFill>
                  <a:schemeClr val="tx1"/>
                </a:solidFill>
                <a:latin typeface="+mj-ea"/>
                <a:ea typeface="+mj-ea"/>
              </a:rPr>
              <a:t>1</a:t>
            </a:r>
            <a:r>
              <a:rPr lang="zh-TW" altLang="en-US" sz="3600" dirty="0" smtClean="0">
                <a:solidFill>
                  <a:schemeClr val="tx1"/>
                </a:solidFill>
                <a:latin typeface="+mj-ea"/>
                <a:ea typeface="+mj-ea"/>
              </a:rPr>
              <a:t>班</a:t>
            </a:r>
            <a:endParaRPr lang="en-US" altLang="zh-TW" sz="3600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zh-TW" altLang="en-US" sz="3600" dirty="0" smtClean="0">
                <a:solidFill>
                  <a:schemeClr val="tx1"/>
                </a:solidFill>
                <a:latin typeface="+mj-ea"/>
                <a:ea typeface="+mj-ea"/>
              </a:rPr>
              <a:t>黃上芳</a:t>
            </a:r>
            <a:endParaRPr lang="en-US" altLang="zh-TW" sz="3600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zh-TW" altLang="en-US" sz="3600" dirty="0" smtClean="0">
                <a:solidFill>
                  <a:schemeClr val="tx1"/>
                </a:solidFill>
                <a:latin typeface="+mj-ea"/>
                <a:ea typeface="+mj-ea"/>
              </a:rPr>
              <a:t>指導老師</a:t>
            </a:r>
            <a:endParaRPr lang="en-US" altLang="zh-TW" sz="3600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zh-TW" altLang="en-US" sz="3600" dirty="0" smtClean="0">
                <a:solidFill>
                  <a:schemeClr val="tx1"/>
                </a:solidFill>
                <a:latin typeface="+mj-ea"/>
                <a:ea typeface="+mj-ea"/>
              </a:rPr>
              <a:t>蘇怡芬老師</a:t>
            </a:r>
            <a:endParaRPr lang="en-US" altLang="zh-TW" sz="3600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en-US" altLang="zh-TW" sz="4400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en-US" altLang="zh-TW" sz="5000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zh-TW" altLang="en-US" sz="50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sz="9600" dirty="0" smtClean="0"/>
              <a:t>台南知性旅遊</a:t>
            </a:r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build="p"/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2051050" y="274638"/>
            <a:ext cx="5834063" cy="922337"/>
          </a:xfrm>
        </p:spPr>
        <p:txBody>
          <a:bodyPr/>
          <a:lstStyle/>
          <a:p>
            <a:r>
              <a:rPr lang="zh-TW" altLang="en-US" smtClean="0">
                <a:solidFill>
                  <a:srgbClr val="7B9899"/>
                </a:solidFill>
              </a:rPr>
              <a:t>第一站原住民文化會館</a:t>
            </a:r>
          </a:p>
        </p:txBody>
      </p:sp>
      <p:pic>
        <p:nvPicPr>
          <p:cNvPr id="3" name="圖片 2" descr="DSCF057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1700808"/>
            <a:ext cx="5760640" cy="43924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F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圖片 5" descr="DSCF057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772816"/>
            <a:ext cx="1656184" cy="31683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5364" name="文字方塊 6"/>
          <p:cNvSpPr txBox="1">
            <a:spLocks noChangeArrowheads="1"/>
          </p:cNvSpPr>
          <p:nvPr/>
        </p:nvSpPr>
        <p:spPr bwMode="auto">
          <a:xfrm>
            <a:off x="2268538" y="3500438"/>
            <a:ext cx="460375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r>
              <a:rPr kumimoji="0" lang="zh-TW" altLang="en-US">
                <a:latin typeface="Georgia" pitchFamily="18" charset="0"/>
              </a:rPr>
              <a:t>位在台南沿海路上</a:t>
            </a:r>
            <a:endParaRPr kumimoji="0" lang="en-US" altLang="zh-TW">
              <a:latin typeface="Georgia" pitchFamily="18" charset="0"/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.30139 C 0.06597 0.29329 0.11493 0.27338 0.11493 0.25741 C 0.11493 0.24282 0.06701 0.23194 0.00295 0.23194 C -0.06094 0.23194 -0.11493 0.24282 -0.11493 0.25741 C -0.11493 0.27338 -0.05903 0.27732 0.00503 0.26667 C 0.06805 0.25463 0.11493 0.23472 0.11493 0.22014 C 0.11493 0.20532 0.06597 0.19329 0.00295 0.19329 C -0.06094 0.19329 -0.11493 0.20532 -0.11493 0.22014 C -0.11493 0.23472 -0.05903 0.23866 0.00399 0.22801 C 0.06805 0.21736 0.11493 0.19745 0.11493 0.18264 C 0.11493 0.16667 0.06597 0.15463 0.00208 0.15463 C -0.06094 0.15463 -0.11493 0.16667 -0.11493 0.18264 C -0.11493 0.19607 -0.05903 0.2 0.00399 0.19074 C 0.06701 0.18009 0.11493 0.1588 0.11493 0.14398 C 0.11493 0.1294 0.06493 0.11736 0.00208 0.11736 C -0.06302 0.11736 -0.11493 0.1294 -0.11493 0.14398 C -0.11493 0.1588 -0.06007 0.16273 0.00295 0.15208 C 0.06597 0.14144 0.11493 0.1213 0.11493 0.10671 C 0.11493 0.09074 0.06493 0.08009 0.00104 0.08009 C -0.06302 0.08009 -0.11493 0.09213 -0.11493 0.10671 C -0.11493 0.1213 -0.06007 0.12546 0.00295 0.11482 C 0.06597 0.10417 0.11493 0.08264 0.11493 0.06944 C 0.11493 0.05463 0.06406 0.04282 0.00104 0.04282 C -0.06302 0.04282 -0.11493 0.05463 -0.11493 0.06944 C -0.11493 0.08264 -0.06094 0.08681 0.00295 0.07732 C 0.06597 0.06667 0.11493 0.04537 0.11493 0.03079 C 0.11493 0.01736 0.06406 0.00417 2.5E-6 0.00417 C -0.06406 0.00417 -0.11493 0.01597 -0.11493 0.03079 C -0.11493 0.04537 -0.06094 0.04931 0.00208 0.03866 C 0.06493 0.02801 0.11597 0.0081 0.11493 -0.00671 C 0.11406 -0.0213 0.06406 -0.03194 2.5E-6 -0.03194 C -0.06406 -0.03194 -0.11493 -0.01991 -0.11493 -0.00532 C -0.11493 0.0081 -0.06302 0.01204 2.5E-6 -3.7037E-7 " pathEditMode="relative" rAng="10800000" ptsTypes="fffffffffffffffffffffffffffffffff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850" y="260350"/>
            <a:ext cx="8534400" cy="758825"/>
          </a:xfrm>
        </p:spPr>
        <p:txBody>
          <a:bodyPr/>
          <a:lstStyle/>
          <a:p>
            <a:r>
              <a:rPr lang="en-US" altLang="zh-TW" sz="3000" smtClean="0">
                <a:solidFill>
                  <a:srgbClr val="7B9899"/>
                </a:solidFill>
              </a:rPr>
              <a:t/>
            </a:r>
            <a:br>
              <a:rPr lang="en-US" altLang="zh-TW" sz="3000" smtClean="0">
                <a:solidFill>
                  <a:srgbClr val="7B9899"/>
                </a:solidFill>
              </a:rPr>
            </a:br>
            <a:endParaRPr lang="zh-TW" altLang="en-US" sz="3000" smtClean="0">
              <a:solidFill>
                <a:srgbClr val="7B9899"/>
              </a:solidFill>
            </a:endParaRPr>
          </a:p>
        </p:txBody>
      </p:sp>
      <p:pic>
        <p:nvPicPr>
          <p:cNvPr id="4" name="圖片 3" descr="DSCF057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3713196"/>
            <a:ext cx="1242494" cy="252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5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圖片 4" descr="DSCF057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1112" y="332656"/>
            <a:ext cx="1651570" cy="252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7030A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圖片 5" descr="DSCF057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88224" y="332656"/>
            <a:ext cx="1400000" cy="252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7030A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圖片 6" descr="DSCF058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90494" y="3717032"/>
            <a:ext cx="1317273" cy="252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" name="圖片 10" descr="DSCF058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436096" y="3717032"/>
            <a:ext cx="1548000" cy="25123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2" name="圖片 11" descr="DSCF0583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680521" y="332656"/>
            <a:ext cx="1513939" cy="252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7030A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文字方塊 9"/>
          <p:cNvSpPr txBox="1">
            <a:spLocks noChangeArrowheads="1"/>
          </p:cNvSpPr>
          <p:nvPr/>
        </p:nvSpPr>
        <p:spPr bwMode="auto">
          <a:xfrm>
            <a:off x="1475656" y="3573016"/>
            <a:ext cx="10080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2000" dirty="0">
                <a:latin typeface="Georgia" pitchFamily="18" charset="0"/>
              </a:rPr>
              <a:t>阿美族</a:t>
            </a:r>
          </a:p>
        </p:txBody>
      </p:sp>
      <p:sp>
        <p:nvSpPr>
          <p:cNvPr id="19" name="文字方塊 18"/>
          <p:cNvSpPr txBox="1">
            <a:spLocks noChangeArrowheads="1"/>
          </p:cNvSpPr>
          <p:nvPr/>
        </p:nvSpPr>
        <p:spPr bwMode="auto">
          <a:xfrm>
            <a:off x="6804025" y="2852738"/>
            <a:ext cx="10080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2000">
                <a:latin typeface="Georgia" pitchFamily="18" charset="0"/>
              </a:rPr>
              <a:t>泰雅族</a:t>
            </a:r>
          </a:p>
        </p:txBody>
      </p:sp>
      <p:sp>
        <p:nvSpPr>
          <p:cNvPr id="20" name="文字方塊 19"/>
          <p:cNvSpPr txBox="1">
            <a:spLocks noChangeArrowheads="1"/>
          </p:cNvSpPr>
          <p:nvPr/>
        </p:nvSpPr>
        <p:spPr bwMode="auto">
          <a:xfrm>
            <a:off x="2916238" y="2924175"/>
            <a:ext cx="10080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2000">
                <a:latin typeface="Georgia" pitchFamily="18" charset="0"/>
              </a:rPr>
              <a:t>卑南族</a:t>
            </a:r>
          </a:p>
        </p:txBody>
      </p:sp>
      <p:sp>
        <p:nvSpPr>
          <p:cNvPr id="21" name="文字方塊 20"/>
          <p:cNvSpPr txBox="1">
            <a:spLocks noChangeArrowheads="1"/>
          </p:cNvSpPr>
          <p:nvPr/>
        </p:nvSpPr>
        <p:spPr bwMode="auto">
          <a:xfrm>
            <a:off x="5292080" y="3645024"/>
            <a:ext cx="10810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2000" dirty="0">
                <a:latin typeface="Georgia" pitchFamily="18" charset="0"/>
              </a:rPr>
              <a:t>魯凱族</a:t>
            </a:r>
          </a:p>
        </p:txBody>
      </p:sp>
      <p:sp>
        <p:nvSpPr>
          <p:cNvPr id="24" name="文字方塊 23"/>
          <p:cNvSpPr txBox="1">
            <a:spLocks noChangeArrowheads="1"/>
          </p:cNvSpPr>
          <p:nvPr/>
        </p:nvSpPr>
        <p:spPr bwMode="auto">
          <a:xfrm>
            <a:off x="755650" y="2852738"/>
            <a:ext cx="11525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2000">
                <a:latin typeface="Georgia" pitchFamily="18" charset="0"/>
              </a:rPr>
              <a:t>排灣族</a:t>
            </a:r>
          </a:p>
        </p:txBody>
      </p:sp>
      <p:sp>
        <p:nvSpPr>
          <p:cNvPr id="25" name="文字方塊 24"/>
          <p:cNvSpPr txBox="1">
            <a:spLocks noChangeArrowheads="1"/>
          </p:cNvSpPr>
          <p:nvPr/>
        </p:nvSpPr>
        <p:spPr bwMode="auto">
          <a:xfrm>
            <a:off x="4787900" y="2852738"/>
            <a:ext cx="1295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2000">
                <a:latin typeface="Georgia" pitchFamily="18" charset="0"/>
              </a:rPr>
              <a:t>太魯閣族</a:t>
            </a:r>
          </a:p>
        </p:txBody>
      </p:sp>
      <p:sp>
        <p:nvSpPr>
          <p:cNvPr id="26" name="文字方塊 25"/>
          <p:cNvSpPr txBox="1">
            <a:spLocks noChangeArrowheads="1"/>
          </p:cNvSpPr>
          <p:nvPr/>
        </p:nvSpPr>
        <p:spPr bwMode="auto">
          <a:xfrm>
            <a:off x="3707904" y="3501008"/>
            <a:ext cx="10080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2000" dirty="0">
                <a:latin typeface="Georgia" pitchFamily="18" charset="0"/>
              </a:rPr>
              <a:t>布農族</a:t>
            </a:r>
          </a:p>
        </p:txBody>
      </p:sp>
      <p:sp>
        <p:nvSpPr>
          <p:cNvPr id="16399" name="文字方塊 16"/>
          <p:cNvSpPr txBox="1">
            <a:spLocks noChangeArrowheads="1"/>
          </p:cNvSpPr>
          <p:nvPr/>
        </p:nvSpPr>
        <p:spPr bwMode="auto">
          <a:xfrm>
            <a:off x="2987824" y="6309320"/>
            <a:ext cx="23050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dirty="0">
                <a:latin typeface="Georgia" pitchFamily="18" charset="0"/>
              </a:rPr>
              <a:t>原住民服裝介紹上篇</a:t>
            </a:r>
          </a:p>
        </p:txBody>
      </p:sp>
      <p:pic>
        <p:nvPicPr>
          <p:cNvPr id="18" name="圖片 17" descr="DSCF0581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699792" y="332656"/>
            <a:ext cx="1582755" cy="252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7030A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0"/>
                            </p:stCondLst>
                            <p:childTnLst>
                              <p:par>
                                <p:cTn id="4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10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6000"/>
                            </p:stCondLst>
                            <p:childTnLst>
                              <p:par>
                                <p:cTn id="6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10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0"/>
                            </p:stCondLst>
                            <p:childTnLst>
                              <p:par>
                                <p:cTn id="7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10" grpId="1"/>
      <p:bldP spid="19" grpId="0"/>
      <p:bldP spid="20" grpId="0"/>
      <p:bldP spid="21" grpId="0"/>
      <p:bldP spid="24" grpId="0"/>
      <p:bldP spid="25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>
              <a:solidFill>
                <a:srgbClr val="7B9899"/>
              </a:solidFill>
            </a:endParaRPr>
          </a:p>
        </p:txBody>
      </p:sp>
      <p:pic>
        <p:nvPicPr>
          <p:cNvPr id="4" name="圖片 3" descr="DSCF058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45632" y="3501008"/>
            <a:ext cx="2448272" cy="29523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C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圖片 4" descr="DSCF058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476672"/>
            <a:ext cx="1440160" cy="24002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92D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圖片 5" descr="DSCF058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99792" y="476672"/>
            <a:ext cx="1466475" cy="24208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92D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圖片 6" descr="DSCF058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2665" y="374124"/>
            <a:ext cx="1475656" cy="25125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92D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圖片 7" descr="DSCF058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1560" y="3645024"/>
            <a:ext cx="2051720" cy="28118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70C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圖片 8" descr="DSCF0589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948264" y="476672"/>
            <a:ext cx="1724456" cy="24208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92D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圖片 9" descr="DSCF0590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876256" y="3717032"/>
            <a:ext cx="1786917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1" name="文字方塊 10"/>
          <p:cNvSpPr txBox="1">
            <a:spLocks noChangeArrowheads="1"/>
          </p:cNvSpPr>
          <p:nvPr/>
        </p:nvSpPr>
        <p:spPr bwMode="auto">
          <a:xfrm>
            <a:off x="539552" y="2996952"/>
            <a:ext cx="12588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2000" dirty="0">
                <a:latin typeface="Georgia" pitchFamily="18" charset="0"/>
              </a:rPr>
              <a:t>噶瑪蘭族</a:t>
            </a:r>
          </a:p>
        </p:txBody>
      </p:sp>
      <p:sp>
        <p:nvSpPr>
          <p:cNvPr id="12" name="文字方塊 11"/>
          <p:cNvSpPr txBox="1">
            <a:spLocks noChangeArrowheads="1"/>
          </p:cNvSpPr>
          <p:nvPr/>
        </p:nvSpPr>
        <p:spPr bwMode="auto">
          <a:xfrm>
            <a:off x="2843808" y="3068960"/>
            <a:ext cx="11525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2000" dirty="0">
                <a:latin typeface="Georgia" pitchFamily="18" charset="0"/>
              </a:rPr>
              <a:t>雅美族</a:t>
            </a:r>
          </a:p>
        </p:txBody>
      </p:sp>
      <p:sp>
        <p:nvSpPr>
          <p:cNvPr id="14" name="文字方塊 13"/>
          <p:cNvSpPr txBox="1">
            <a:spLocks noChangeArrowheads="1"/>
          </p:cNvSpPr>
          <p:nvPr/>
        </p:nvSpPr>
        <p:spPr bwMode="auto">
          <a:xfrm>
            <a:off x="5220072" y="2996952"/>
            <a:ext cx="7921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2000" dirty="0">
                <a:latin typeface="Georgia" pitchFamily="18" charset="0"/>
              </a:rPr>
              <a:t>邵族</a:t>
            </a:r>
          </a:p>
        </p:txBody>
      </p:sp>
      <p:sp>
        <p:nvSpPr>
          <p:cNvPr id="17" name="文字方塊 16"/>
          <p:cNvSpPr txBox="1">
            <a:spLocks noChangeArrowheads="1"/>
          </p:cNvSpPr>
          <p:nvPr/>
        </p:nvSpPr>
        <p:spPr bwMode="auto">
          <a:xfrm>
            <a:off x="7092280" y="2996952"/>
            <a:ext cx="15128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2000" dirty="0">
                <a:latin typeface="Georgia" pitchFamily="18" charset="0"/>
              </a:rPr>
              <a:t>撒奇萊雅族</a:t>
            </a:r>
          </a:p>
        </p:txBody>
      </p:sp>
      <p:sp>
        <p:nvSpPr>
          <p:cNvPr id="18" name="文字方塊 17"/>
          <p:cNvSpPr txBox="1">
            <a:spLocks noChangeArrowheads="1"/>
          </p:cNvSpPr>
          <p:nvPr/>
        </p:nvSpPr>
        <p:spPr bwMode="auto">
          <a:xfrm>
            <a:off x="3635896" y="3573016"/>
            <a:ext cx="2232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2000" dirty="0">
                <a:latin typeface="Georgia" pitchFamily="18" charset="0"/>
              </a:rPr>
              <a:t>各族服裝總覽圖</a:t>
            </a:r>
          </a:p>
        </p:txBody>
      </p:sp>
      <p:sp>
        <p:nvSpPr>
          <p:cNvPr id="19" name="文字方塊 18"/>
          <p:cNvSpPr txBox="1">
            <a:spLocks noChangeArrowheads="1"/>
          </p:cNvSpPr>
          <p:nvPr/>
        </p:nvSpPr>
        <p:spPr bwMode="auto">
          <a:xfrm>
            <a:off x="1835696" y="3645024"/>
            <a:ext cx="11144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2000" dirty="0">
                <a:latin typeface="Georgia" pitchFamily="18" charset="0"/>
              </a:rPr>
              <a:t>賽夏族</a:t>
            </a:r>
          </a:p>
        </p:txBody>
      </p:sp>
      <p:sp>
        <p:nvSpPr>
          <p:cNvPr id="20" name="文字方塊 19"/>
          <p:cNvSpPr txBox="1">
            <a:spLocks noChangeArrowheads="1"/>
          </p:cNvSpPr>
          <p:nvPr/>
        </p:nvSpPr>
        <p:spPr bwMode="auto">
          <a:xfrm>
            <a:off x="6300192" y="3861048"/>
            <a:ext cx="1295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2000" dirty="0">
                <a:latin typeface="Georgia" pitchFamily="18" charset="0"/>
              </a:rPr>
              <a:t>賽德克族</a:t>
            </a:r>
          </a:p>
        </p:txBody>
      </p:sp>
      <p:sp>
        <p:nvSpPr>
          <p:cNvPr id="18448" name="文字方塊 20"/>
          <p:cNvSpPr txBox="1">
            <a:spLocks noChangeArrowheads="1"/>
          </p:cNvSpPr>
          <p:nvPr/>
        </p:nvSpPr>
        <p:spPr bwMode="auto">
          <a:xfrm>
            <a:off x="3491880" y="6309320"/>
            <a:ext cx="23050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dirty="0">
                <a:latin typeface="Georgia" pitchFamily="18" charset="0"/>
              </a:rPr>
              <a:t>原住民服裝介紹下篇</a:t>
            </a:r>
          </a:p>
        </p:txBody>
      </p:sp>
    </p:spTree>
    <p:custDataLst>
      <p:tags r:id="rId1"/>
    </p:custDataLst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path" presetSubtype="0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Motion origin="layout" path="M 0.08386 0.29259 C 0.0849 0.25926 0.02379 0.22986 -0.05312 0.22893 C -0.11406 0.22592 -0.16406 0.2419 -0.1651 0.26203 C -0.1651 0.28194 -0.11614 0.30069 -0.05416 0.30185 C -0.02309 0.30185 0.00486 0.2993 0.02483 0.29259 C 0.05382 0.28333 0.07084 0.26852 0.07084 0.25115 C 0.07084 0.2419 0.0658 0.23264 0.05677 0.22453 C 0.03594 0.20717 -0.00521 0.19537 -0.05208 0.19398 C -0.10712 0.1912 -0.15208 0.20602 -0.15208 0.22315 C -0.15312 0.2419 -0.10816 0.25787 -0.05312 0.26065 C -0.02517 0.26065 -0.00017 0.25787 0.01893 0.25254 C 0.04393 0.24328 0.0599 0.22893 0.0599 0.21412 C 0.0599 0.20602 0.05486 0.19791 0.04688 0.18981 C 0.02778 0.17523 -0.00816 0.16319 -0.05121 0.16203 C -0.10121 0.16065 -0.14114 0.17407 -0.14114 0.18981 C -0.14218 0.20602 -0.10208 0.2206 -0.05208 0.22222 C -0.02708 0.22315 -0.00416 0.2206 0.01285 0.21528 C 0.03594 0.20717 0.04879 0.19537 0.04879 0.18055 C 0.04879 0.17407 0.04479 0.16597 0.03785 0.15926 C 0.02084 0.14583 -0.01215 0.13518 -0.05017 0.13403 C -0.09514 0.13403 -0.13107 0.1449 -0.13107 0.15926 C -0.13107 0.17407 -0.09618 0.18727 -0.05121 0.18865 C -0.02916 0.18865 -0.00816 0.18588 0.00677 0.18194 C 0.02778 0.17523 0.03993 0.16319 0.0408 0.15139 C 0.0408 0.1449 0.03594 0.13796 0.02986 0.13264 C 0.01493 0.11921 -0.0151 0.10995 -0.04913 0.10995 C -0.08906 0.10879 -0.12222 0.11782 -0.12222 0.13148 C -0.12309 0.1449 -0.0901 0.15648 -0.05017 0.15787 C -0.03021 0.15787 -0.01111 0.15648 0.00191 0.15139 C 0.02084 0.14583 0.03177 0.13518 0.03177 0.12453 C 0.03177 0.11782 0.02882 0.11273 0.02292 0.1074 C 0.00886 0.0956 -0.01718 0.08727 -0.04809 0.08588 C -0.08507 0.08588 -0.11406 0.09398 -0.11406 0.10602 C -0.1151 0.11782 -0.08611 0.1287 -0.04913 0.13009 C -0.03107 0.13009 -0.0151 0.1287 -0.00312 0.12453 C 0.01389 0.11921 0.02379 0.10995 0.02379 0.09953 C 0.02379 0.09398 0.02084 0.08981 0.0158 0.08449 C 0.00382 0.07384 -0.02014 0.06736 -0.04809 0.06597 C -0.08107 0.06481 -0.10712 0.07268 -0.10712 0.08449 C -0.10712 0.09398 -0.08212 0.10486 -0.04913 0.10486 C -0.03212 0.10602 -0.01718 0.10347 -0.00607 0.10092 C 0.00886 0.0956 0.01788 0.08727 0.01788 0.07801 C 0.01788 0.07268 0.01493 0.06852 0.0099 0.06481 C -0.00121 0.05532 -0.02309 0.04861 -0.04722 0.04722 C -0.07708 0.04606 -0.10121 0.05393 -0.10121 0.06319 C -0.10121 0.07384 -0.07708 0.08194 -0.04809 0.08333 C -0.0342 0.08333 -0.02014 0.08194 -0.01007 0.07801 C 0.00382 0.07384 0.01181 0.06736 0.01181 0.05787 C 0.01181 0.05393 0.00886 0.05 0.00486 0.04606 C -0.00521 0.03819 -0.02413 0.03125 -0.04722 0.03125 C -0.07309 0.02986 -0.09514 0.03657 -0.09514 0.04606 C -0.09514 0.05393 -0.07413 0.06203 -0.04722 0.06203 C -0.03507 0.06319 -0.02222 0.06203 -0.01319 0.05926 C -0.00121 0.05393 0.00591 0.04722 0.00591 0.04051 C 0.00591 0.03657 0.00382 0.03264 -0.00017 0.02986 C -0.0092 0.02199 -0.02621 0.01666 -0.04722 0.01528 C -0.07118 0.01528 -0.0901 0.02199 -0.0901 0.0287 C -0.0901 0.03657 -0.07118 0.04467 -0.04722 0.04467 C -0.03507 0.04467 -0.02413 0.04328 -0.01718 0.04051 C -0.00521 0.03819 0.00087 0.03125 0.00087 0.02453 C 0.00087 0.02199 -0.00121 0.01782 -0.00416 0.01528 C -0.01215 0.00717 -0.02812 0.00324 -0.04618 0.00185 C -0.06823 0.00185 -0.08507 0.00717 -0.08507 0.01389 C -0.08507 0.02199 -0.06823 0.02731 -0.04722 0.0287 C -0.03611 0.0287 -0.02621 0.02731 -0.01909 0.02453 C -0.0092 0.02199 -0.00312 0.01666 -0.00312 0.00995 C -0.00312 0.00717 -0.00521 0.00463 -0.00816 0.00185 " pathEditMode="relative" rAng="10800000" ptsTypes="fffffffffffffffffffffffffffffffffffffffffffffffffffffffffffffffffff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" y="-1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10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000"/>
                            </p:stCondLst>
                            <p:childTnLst>
                              <p:par>
                                <p:cTn id="4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000"/>
                            </p:stCondLst>
                            <p:childTnLst>
                              <p:par>
                                <p:cTn id="49" presetID="6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774 0.25949 L 0.2625 0.26944 L 0.25521 0.22245 L 0.21997 0.23241 L 0.21267 0.18542 L 0.17743 0.19514 L 0.17014 0.14838 L 0.1349 0.1581 L 0.1276 0.11111 L 0.09236 0.12106 L 0.08507 0.07407 L 0.04983 0.08403 L 0.04254 0.03704 L 0.00729 0.04676 L -2.77778E-7 0 " pathEditMode="relative" rAng="10092644" ptsTypes="FFFFFFFFFFFFFFF">
                                      <p:cBhvr>
                                        <p:cTn id="5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" y="-13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8000"/>
                            </p:stCondLst>
                            <p:childTnLst>
                              <p:par>
                                <p:cTn id="5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2000"/>
                            </p:stCondLst>
                            <p:childTnLst>
                              <p:par>
                                <p:cTn id="7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28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209 -0.10694 C -0.03525 -0.10995 -0.01945 -0.09375 -0.01736 -0.07129 C -0.01511 -0.04745 -0.02691 -0.02662 -0.0441 -0.02361 C -0.06077 -0.0206 -0.07275 0.00047 -0.07049 0.02269 C -0.06841 0.04514 -0.05278 0.06112 -0.03577 0.05834 C -0.01875 0.05556 -0.00313 0.07153 -0.00104 0.09399 C 0.00121 0.11621 -0.01094 0.13727 -0.02743 0.14028 C -0.04479 0.14329 -0.0566 0.16459 -0.05434 0.18797 C -0.05209 0.21042 -0.03629 0.22662 -0.01945 0.22338 C -0.00261 0.22061 0.00937 0.19954 0.00729 0.17709 C 0.00503 0.15348 -0.01094 0.13727 -0.02743 0.14028 C -0.04479 0.14329 -0.06007 0.12709 -0.0625 0.1044 C -0.06476 0.08241 -0.05278 0.06112 -0.03577 0.05834 C -0.01875 0.05556 -0.00695 0.03426 -0.00903 0.01204 C -0.01146 -0.01041 -0.02691 -0.02662 -0.0441 -0.02361 C -0.06077 -0.0206 -0.07657 -0.0368 -0.07882 -0.06041 C -0.08108 -0.08287 -0.0691 -0.10393 -0.05209 -0.10694 Z " pathEditMode="relative" rAng="-446332" ptsTypes="fffffffffffffffff">
                                      <p:cBhvr>
                                        <p:cTn id="7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" y="1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  <p:bldP spid="17" grpId="1"/>
      <p:bldP spid="18" grpId="0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850" y="260350"/>
            <a:ext cx="8534400" cy="758825"/>
          </a:xfrm>
        </p:spPr>
        <p:txBody>
          <a:bodyPr/>
          <a:lstStyle/>
          <a:p>
            <a:r>
              <a:rPr lang="zh-TW" altLang="en-US" smtClean="0">
                <a:solidFill>
                  <a:srgbClr val="7B9899"/>
                </a:solidFill>
              </a:rPr>
              <a:t>第二站德國人的貿易地德記洋行</a:t>
            </a:r>
          </a:p>
        </p:txBody>
      </p:sp>
      <p:pic>
        <p:nvPicPr>
          <p:cNvPr id="4" name="圖片 3" descr="DSCF059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3717032"/>
            <a:ext cx="1616696" cy="27362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5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圖片 4" descr="DSCF059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1296" y="1259759"/>
            <a:ext cx="2088232" cy="14401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5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圖片 5" descr="DSCF059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33864" y="1106742"/>
            <a:ext cx="2447256" cy="1800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5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圖片 6" descr="DSCF059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31840" y="1052736"/>
            <a:ext cx="1979712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5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圖片 7" descr="DSCF059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19672" y="3753003"/>
            <a:ext cx="1795504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5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9463" name="文字方塊 8"/>
          <p:cNvSpPr txBox="1">
            <a:spLocks noChangeArrowheads="1"/>
          </p:cNvSpPr>
          <p:nvPr/>
        </p:nvSpPr>
        <p:spPr bwMode="auto">
          <a:xfrm>
            <a:off x="7937500" y="1484313"/>
            <a:ext cx="738188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r>
              <a:rPr kumimoji="0" lang="zh-TW" altLang="en-US">
                <a:latin typeface="Georgia" pitchFamily="18" charset="0"/>
              </a:rPr>
              <a:t>第二站德國人的貿易地德記洋行上篇</a:t>
            </a:r>
          </a:p>
        </p:txBody>
      </p:sp>
    </p:spTree>
    <p:custDataLst>
      <p:tags r:id="rId1"/>
    </p:custDataLst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6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000"/>
                            </p:stCondLst>
                            <p:childTnLst>
                              <p:par>
                                <p:cTn id="3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5989 0.34259 L 8.33333E-6 -7.40741E-7 " pathEditMode="relative" ptsTypes="AA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4000"/>
                            </p:stCondLst>
                            <p:childTnLst>
                              <p:par>
                                <p:cTn id="34" presetID="1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6000"/>
                            </p:stCondLst>
                            <p:childTnLst>
                              <p:par>
                                <p:cTn id="38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8000"/>
                            </p:stCondLst>
                            <p:childTnLst>
                              <p:par>
                                <p:cTn id="44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0"/>
                            </p:stCondLst>
                            <p:childTnLst>
                              <p:par>
                                <p:cTn id="48" presetID="18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2000"/>
                            </p:stCondLst>
                            <p:childTnLst>
                              <p:par>
                                <p:cTn id="52" presetID="16" presetClass="exit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5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 descr="DSCF060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3356992"/>
            <a:ext cx="3456934" cy="2952328"/>
          </a:xfr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048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>
              <a:solidFill>
                <a:srgbClr val="7B9899"/>
              </a:solidFill>
            </a:endParaRPr>
          </a:p>
        </p:txBody>
      </p:sp>
      <p:pic>
        <p:nvPicPr>
          <p:cNvPr id="5" name="圖片 4" descr="DSCF059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3356992"/>
            <a:ext cx="3600400" cy="29523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圖片 7" descr="DSCF059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7704" y="404664"/>
            <a:ext cx="2016224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圖片 8" descr="DSCF059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368660"/>
            <a:ext cx="2304256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0486" name="文字方塊 6"/>
          <p:cNvSpPr txBox="1">
            <a:spLocks noChangeArrowheads="1"/>
          </p:cNvSpPr>
          <p:nvPr/>
        </p:nvSpPr>
        <p:spPr bwMode="auto">
          <a:xfrm>
            <a:off x="4067944" y="3284984"/>
            <a:ext cx="1016000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r>
              <a:rPr kumimoji="0" lang="zh-TW" altLang="en-US" dirty="0">
                <a:latin typeface="Georgia" pitchFamily="18" charset="0"/>
              </a:rPr>
              <a:t>第二站德國人的貿易地德記洋行下篇</a:t>
            </a:r>
          </a:p>
          <a:p>
            <a:endParaRPr kumimoji="0" lang="zh-TW" altLang="en-US" dirty="0">
              <a:latin typeface="Georgia" pitchFamily="18" charset="0"/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000"/>
                            </p:stCondLst>
                            <p:childTnLst>
                              <p:par>
                                <p:cTn id="34" presetID="1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4000"/>
                            </p:stCondLst>
                            <p:childTnLst>
                              <p:par>
                                <p:cTn id="38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6000"/>
                            </p:stCondLst>
                            <p:childTnLst>
                              <p:par>
                                <p:cTn id="42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>
                <a:solidFill>
                  <a:srgbClr val="7B9899"/>
                </a:solidFill>
              </a:rPr>
              <a:t>第三站安平港風光</a:t>
            </a:r>
          </a:p>
        </p:txBody>
      </p:sp>
      <p:pic>
        <p:nvPicPr>
          <p:cNvPr id="4" name="圖片 3" descr="DSCF06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1628800"/>
            <a:ext cx="5616624" cy="36724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F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custDataLst>
      <p:tags r:id="rId1"/>
    </p:custDataLst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1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343 0.29629 C -0.21892 0.30671 -0.20416 0.31597 -0.1993 0.31551 C -0.1684 0.3125 -0.146 0.14305 -0.15538 -0.02315 C -0.15052 0.06065 -0.13003 0.14143 -0.11493 0.14004 C -0.09896 0.13842 -0.08871 0.05301 -0.09357 -0.02963 C -0.09097 0.01203 -0.08073 0.0537 -0.07274 0.05254 C -0.06475 0.05208 -0.05902 0.01018 -0.06146 -0.03287 C -0.06024 -0.01135 -0.05521 0.00833 -0.05121 0.00764 C -0.04722 0.00764 -0.04444 -0.01412 -0.04566 -0.03426 C -0.04496 -0.02385 -0.04236 -0.0132 -0.04045 -0.01343 C -0.03941 -0.01343 -0.03698 -0.02408 -0.03767 -0.03496 C -0.03732 -0.02963 -0.03593 -0.02431 -0.03489 -0.02431 C -0.03489 -0.02338 -0.03316 -0.0301 -0.0335 -0.03542 C -0.03333 -0.03264 -0.03316 -0.0301 -0.03212 -0.0301 C -0.03212 -0.03125 -0.03125 -0.0331 -0.03142 -0.03565 C -0.03125 -0.03426 -0.03125 -0.03287 -0.03107 -0.03148 C -0.03021 -0.03148 -0.03021 -0.0331 -0.03021 -0.03449 C -0.02916 -0.03472 -0.02916 -0.03334 -0.02916 -0.03172 C -0.02812 -0.03195 -0.02812 -0.03334 -0.0283 -0.03472 " pathEditMode="relative" rAng="10541382" ptsTypes="fffffffffffffffffff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" y="-1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400" dirty="0" smtClean="0">
                <a:solidFill>
                  <a:srgbClr val="7B9899"/>
                </a:solidFill>
              </a:rPr>
              <a:t>謝謝觀賞</a:t>
            </a:r>
          </a:p>
        </p:txBody>
      </p:sp>
      <p:sp>
        <p:nvSpPr>
          <p:cNvPr id="22530" name="內容版面配置區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zh-TW" altLang="en-US" smtClean="0"/>
              <a:t>                         </a:t>
            </a:r>
          </a:p>
        </p:txBody>
      </p:sp>
      <p:pic>
        <p:nvPicPr>
          <p:cNvPr id="22531" name="Picture 2" descr="C:\Program Files\Microsoft Office\MEDIA\CAGCAT10\j0301252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1412776"/>
            <a:ext cx="2492455" cy="1799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1484313"/>
            <a:ext cx="1798637" cy="183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10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0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02 0.07067  0.007 0.16933  0.025 0.168  C 0.051 0.168  0.053 -0.16267  0.084 -0.164  C 0.112 -0.164  0.097 0.12533  0.124 0.124  C 0.152 0.124  0.137 -0.08533  0.167 -0.08533  C 0.194 -0.08533  0.179 0.056  0.203 0.056  C 0.226 0.056  0.214 -0.052  0.235 -0.052  C 0.247 -0.052  0.248 -0.02267  0.249 0  E" pathEditMode="relative" ptsTypes="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2" presetClass="exit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0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市鎮">
  <a:themeElements>
    <a:clrScheme name="市鎮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市鎮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市鎮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274</TotalTime>
  <Words>121</Words>
  <Application>Microsoft Office PowerPoint</Application>
  <PresentationFormat>如螢幕大小 (4:3)</PresentationFormat>
  <Paragraphs>33</Paragraphs>
  <Slides>8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9" baseType="lpstr">
      <vt:lpstr>市鎮</vt:lpstr>
      <vt:lpstr>台南知性旅遊</vt:lpstr>
      <vt:lpstr>第一站原住民文化會館</vt:lpstr>
      <vt:lpstr> </vt:lpstr>
      <vt:lpstr>投影片 4</vt:lpstr>
      <vt:lpstr>第二站德國人的貿易地德記洋行</vt:lpstr>
      <vt:lpstr>投影片 6</vt:lpstr>
      <vt:lpstr>第三站安平港風光</vt:lpstr>
      <vt:lpstr>謝謝觀賞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台南知性旅遊</dc:title>
  <dc:creator>user</dc:creator>
  <cp:lastModifiedBy>user</cp:lastModifiedBy>
  <cp:revision>111</cp:revision>
  <dcterms:created xsi:type="dcterms:W3CDTF">2013-02-06T01:21:06Z</dcterms:created>
  <dcterms:modified xsi:type="dcterms:W3CDTF">2013-03-30T10:52:15Z</dcterms:modified>
</cp:coreProperties>
</file>